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68" r:id="rId3"/>
    <p:sldId id="267" r:id="rId4"/>
    <p:sldId id="257" r:id="rId5"/>
    <p:sldId id="258" r:id="rId6"/>
    <p:sldId id="262" r:id="rId7"/>
    <p:sldId id="259" r:id="rId8"/>
    <p:sldId id="260" r:id="rId9"/>
    <p:sldId id="263" r:id="rId10"/>
    <p:sldId id="264" r:id="rId11"/>
    <p:sldId id="265" r:id="rId1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74"/>
  </p:normalViewPr>
  <p:slideViewPr>
    <p:cSldViewPr snapToGrid="0" snapToObjects="1">
      <p:cViewPr varScale="1">
        <p:scale>
          <a:sx n="124" d="100"/>
          <a:sy n="124" d="100"/>
        </p:scale>
        <p:origin x="1824" y="1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661C9B-03B4-E741-A963-277AFB6F35DD}" type="datetimeFigureOut">
              <a:rPr lang="en-US" smtClean="0"/>
              <a:t>12/13/23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D17A2E-F872-B648-8A8D-90148FB91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5013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5526C-6115-1E46-9525-7FB9415A4730}" type="datetimeFigureOut">
              <a:rPr lang="en-US" smtClean="0"/>
              <a:t>12/13/23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84E20-86B4-9149-A2DC-5D4FB4C22F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6571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5526C-6115-1E46-9525-7FB9415A4730}" type="datetimeFigureOut">
              <a:rPr lang="en-US" smtClean="0"/>
              <a:t>12/13/23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84E20-86B4-9149-A2DC-5D4FB4C22F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9638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5526C-6115-1E46-9525-7FB9415A4730}" type="datetimeFigureOut">
              <a:rPr lang="en-US" smtClean="0"/>
              <a:t>12/13/23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84E20-86B4-9149-A2DC-5D4FB4C22F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6901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5526C-6115-1E46-9525-7FB9415A4730}" type="datetimeFigureOut">
              <a:rPr lang="en-US" smtClean="0"/>
              <a:t>12/13/23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84E20-86B4-9149-A2DC-5D4FB4C22F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5353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5526C-6115-1E46-9525-7FB9415A4730}" type="datetimeFigureOut">
              <a:rPr lang="en-US" smtClean="0"/>
              <a:t>12/13/23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84E20-86B4-9149-A2DC-5D4FB4C22F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3952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5526C-6115-1E46-9525-7FB9415A4730}" type="datetimeFigureOut">
              <a:rPr lang="en-US" smtClean="0"/>
              <a:t>12/13/23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84E20-86B4-9149-A2DC-5D4FB4C22F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6292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5526C-6115-1E46-9525-7FB9415A4730}" type="datetimeFigureOut">
              <a:rPr lang="en-US" smtClean="0"/>
              <a:t>12/13/23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84E20-86B4-9149-A2DC-5D4FB4C22F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7863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5526C-6115-1E46-9525-7FB9415A4730}" type="datetimeFigureOut">
              <a:rPr lang="en-US" smtClean="0"/>
              <a:t>12/13/23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84E20-86B4-9149-A2DC-5D4FB4C22F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9894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5526C-6115-1E46-9525-7FB9415A4730}" type="datetimeFigureOut">
              <a:rPr lang="en-US" smtClean="0"/>
              <a:t>12/13/23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84E20-86B4-9149-A2DC-5D4FB4C22F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7419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5526C-6115-1E46-9525-7FB9415A4730}" type="datetimeFigureOut">
              <a:rPr lang="en-US" smtClean="0"/>
              <a:t>12/13/23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84E20-86B4-9149-A2DC-5D4FB4C22F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7893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5526C-6115-1E46-9525-7FB9415A4730}" type="datetimeFigureOut">
              <a:rPr lang="en-US" smtClean="0"/>
              <a:t>12/13/23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84E20-86B4-9149-A2DC-5D4FB4C22F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34069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45526C-6115-1E46-9525-7FB9415A4730}" type="datetimeFigureOut">
              <a:rPr lang="en-US" smtClean="0"/>
              <a:t>12/13/23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D84E20-86B4-9149-A2DC-5D4FB4C22F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7462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RICH Control Manual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September 20, 2021</a:t>
            </a:r>
          </a:p>
        </p:txBody>
      </p:sp>
    </p:spTree>
    <p:extLst>
      <p:ext uri="{BB962C8B-B14F-4D97-AF65-F5344CB8AC3E}">
        <p14:creationId xmlns:p14="http://schemas.microsoft.com/office/powerpoint/2010/main" val="30974623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Electronic Volume Interlock</a:t>
            </a:r>
          </a:p>
        </p:txBody>
      </p:sp>
      <p:pic>
        <p:nvPicPr>
          <p:cNvPr id="4" name="Content Placeholder 3" descr="Electronic panel interlock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883" b="-1100"/>
          <a:stretch/>
        </p:blipFill>
        <p:spPr>
          <a:xfrm>
            <a:off x="457200" y="1265760"/>
            <a:ext cx="4877319" cy="5374402"/>
          </a:xfrm>
        </p:spPr>
      </p:pic>
      <p:sp>
        <p:nvSpPr>
          <p:cNvPr id="5" name="TextBox 4"/>
          <p:cNvSpPr txBox="1"/>
          <p:nvPr/>
        </p:nvSpPr>
        <p:spPr>
          <a:xfrm>
            <a:off x="5422706" y="3342325"/>
            <a:ext cx="36553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Check the temperature and humidity</a:t>
            </a:r>
          </a:p>
        </p:txBody>
      </p:sp>
    </p:spTree>
    <p:extLst>
      <p:ext uri="{BB962C8B-B14F-4D97-AF65-F5344CB8AC3E}">
        <p14:creationId xmlns:p14="http://schemas.microsoft.com/office/powerpoint/2010/main" val="6430583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Nitrogen Volume Interlock</a:t>
            </a:r>
          </a:p>
        </p:txBody>
      </p:sp>
      <p:pic>
        <p:nvPicPr>
          <p:cNvPr id="4" name="Content Placeholder 3" descr="Nitrogen Interlock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87" b="-974"/>
          <a:stretch/>
        </p:blipFill>
        <p:spPr>
          <a:xfrm>
            <a:off x="553180" y="1150715"/>
            <a:ext cx="4518484" cy="5494981"/>
          </a:xfrm>
        </p:spPr>
      </p:pic>
      <p:sp>
        <p:nvSpPr>
          <p:cNvPr id="5" name="TextBox 4"/>
          <p:cNvSpPr txBox="1"/>
          <p:nvPr/>
        </p:nvSpPr>
        <p:spPr>
          <a:xfrm>
            <a:off x="5235716" y="3711657"/>
            <a:ext cx="36553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Check the temperature and humidity</a:t>
            </a:r>
          </a:p>
        </p:txBody>
      </p:sp>
    </p:spTree>
    <p:extLst>
      <p:ext uri="{BB962C8B-B14F-4D97-AF65-F5344CB8AC3E}">
        <p14:creationId xmlns:p14="http://schemas.microsoft.com/office/powerpoint/2010/main" val="30868822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EF941-E103-CF42-8FCA-1CAE8BF8F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                             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7A67D5-079A-AD4A-AA99-A9949494909C}"/>
              </a:ext>
            </a:extLst>
          </p:cNvPr>
          <p:cNvSpPr txBox="1"/>
          <p:nvPr/>
        </p:nvSpPr>
        <p:spPr>
          <a:xfrm>
            <a:off x="739739" y="216341"/>
            <a:ext cx="2794571" cy="1477328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Do full RICH RECOVERY every day shift between runs and in case of missing tiles in the temperature or scaler plots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969DD62-870B-794B-A5A9-BB15C8EC4A76}"/>
              </a:ext>
            </a:extLst>
          </p:cNvPr>
          <p:cNvSpPr txBox="1"/>
          <p:nvPr/>
        </p:nvSpPr>
        <p:spPr>
          <a:xfrm>
            <a:off x="174661" y="1972637"/>
            <a:ext cx="4949025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RICH front-end is sitting in the beam of the secondary particles. The radiation damage causes the malfunction of FE . Dead tiles appear. The damage is not permanent. It can be recovered by switching LV OFF/ON.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One click RICH recovery procedure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/>
              <a:t>RICH LV OFF/ON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/>
              <a:t>Verify the number of live tiles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/>
              <a:t>Repeat 1) if RICH still has dead tiles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/>
              <a:t>Reboot rich4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FF0000"/>
                </a:solidFill>
              </a:rPr>
              <a:t>Start new run with CANCEL-RESET!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360291-6DCB-EC59-0961-4940954AEB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5774" y="1240237"/>
            <a:ext cx="3763565" cy="5496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1762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1F8AF3-7D80-A842-9FE1-4E886407CB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RICH mainframe remote reboot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B525FF-9781-8747-BADD-62595FB4B5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In case of communication lost with the RICH mainframe try to reboot it remotely</a:t>
            </a:r>
          </a:p>
          <a:p>
            <a:r>
              <a:rPr lang="en-US" dirty="0"/>
              <a:t>To reboot only the CPU:</a:t>
            </a:r>
            <a:br>
              <a:rPr lang="en-US" dirty="0"/>
            </a:br>
            <a:r>
              <a:rPr lang="en-US" dirty="0" err="1"/>
              <a:t>caenhvReset.py</a:t>
            </a:r>
            <a:r>
              <a:rPr lang="en-US" dirty="0"/>
              <a:t> --soft hvrich1</a:t>
            </a:r>
          </a:p>
          <a:p>
            <a:r>
              <a:rPr lang="en-US" dirty="0"/>
              <a:t>To power cycle the whole thing, causing all voltages to go to zero:</a:t>
            </a:r>
            <a:br>
              <a:rPr lang="en-US" dirty="0"/>
            </a:br>
            <a:r>
              <a:rPr lang="en-US" dirty="0" err="1"/>
              <a:t>caenhvReset.py</a:t>
            </a:r>
            <a:r>
              <a:rPr lang="en-US" dirty="0"/>
              <a:t> —-hard hvrich1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92981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clascss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992" r="-8868"/>
          <a:stretch/>
        </p:blipFill>
        <p:spPr>
          <a:xfrm>
            <a:off x="374864" y="605595"/>
            <a:ext cx="1246996" cy="5588874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6003656" y="630906"/>
            <a:ext cx="2664115" cy="4525963"/>
          </a:xfrm>
        </p:spPr>
        <p:txBody>
          <a:bodyPr/>
          <a:lstStyle/>
          <a:p>
            <a:r>
              <a:rPr lang="en-US" dirty="0"/>
              <a:t>Press RICH on </a:t>
            </a:r>
            <a:r>
              <a:rPr lang="en-US" dirty="0" err="1"/>
              <a:t>clascss</a:t>
            </a:r>
            <a:r>
              <a:rPr lang="en-US" dirty="0"/>
              <a:t> menu</a:t>
            </a:r>
          </a:p>
          <a:p>
            <a:r>
              <a:rPr lang="en-US" dirty="0"/>
              <a:t>Chose RICH Overview</a:t>
            </a:r>
          </a:p>
        </p:txBody>
      </p:sp>
      <p:pic>
        <p:nvPicPr>
          <p:cNvPr id="6" name="Picture 5" descr="RICH control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8514" y="605595"/>
            <a:ext cx="1570986" cy="5692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4288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4739809" y="1537372"/>
            <a:ext cx="2664115" cy="452596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i="1" dirty="0">
                <a:solidFill>
                  <a:srgbClr val="FF0000"/>
                </a:solidFill>
              </a:rPr>
              <a:t>Voltage</a:t>
            </a:r>
            <a:r>
              <a:rPr lang="en-US" sz="2000" dirty="0"/>
              <a:t>           control RICH HV and LV</a:t>
            </a:r>
          </a:p>
          <a:p>
            <a:r>
              <a:rPr lang="en-US" sz="2000" b="1" i="1" dirty="0">
                <a:solidFill>
                  <a:srgbClr val="FF0000"/>
                </a:solidFill>
              </a:rPr>
              <a:t>Temperature Map</a:t>
            </a:r>
            <a:r>
              <a:rPr lang="en-US" sz="2000" dirty="0"/>
              <a:t>                        </a:t>
            </a:r>
          </a:p>
          <a:p>
            <a:pPr marL="0" indent="0">
              <a:buNone/>
            </a:pPr>
            <a:r>
              <a:rPr lang="en-US" sz="2000" dirty="0"/>
              <a:t>Shows the temperature of the RICH electronic boards</a:t>
            </a:r>
          </a:p>
          <a:p>
            <a:r>
              <a:rPr lang="en-US" sz="2000" b="1" i="1" dirty="0" err="1">
                <a:solidFill>
                  <a:srgbClr val="FF0000"/>
                </a:solidFill>
              </a:rPr>
              <a:t>Scaler</a:t>
            </a:r>
            <a:r>
              <a:rPr lang="en-US" sz="2000" b="1" i="1" dirty="0">
                <a:solidFill>
                  <a:srgbClr val="FF0000"/>
                </a:solidFill>
              </a:rPr>
              <a:t> Map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</a:rPr>
              <a:t>Presents the rate of the MAPMT pixels </a:t>
            </a:r>
          </a:p>
          <a:p>
            <a:r>
              <a:rPr lang="en-US" sz="2000" b="1" i="1" dirty="0">
                <a:solidFill>
                  <a:srgbClr val="FF0000"/>
                </a:solidFill>
              </a:rPr>
              <a:t>Hard Interlock</a:t>
            </a:r>
          </a:p>
          <a:p>
            <a:pPr marL="0" indent="0">
              <a:buNone/>
            </a:pPr>
            <a:r>
              <a:rPr lang="en-US" sz="2000" dirty="0"/>
              <a:t>Control the RICH interlock</a:t>
            </a:r>
          </a:p>
          <a:p>
            <a:r>
              <a:rPr lang="en-US" sz="2000" b="1" i="1" dirty="0">
                <a:solidFill>
                  <a:srgbClr val="FF0000"/>
                </a:solidFill>
              </a:rPr>
              <a:t>Soft Interlock</a:t>
            </a:r>
          </a:p>
          <a:p>
            <a:pPr marL="0" indent="0">
              <a:buNone/>
            </a:pPr>
            <a:r>
              <a:rPr lang="en-US" sz="2000" dirty="0"/>
              <a:t>Control the max temperature of the FPGA chips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/>
              <a:t>RICH Overview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252B101-668F-0FC1-B719-74A293556B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372" y="1168318"/>
            <a:ext cx="3763565" cy="5496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9030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 Interlock</a:t>
            </a:r>
          </a:p>
        </p:txBody>
      </p:sp>
      <p:pic>
        <p:nvPicPr>
          <p:cNvPr id="4" name="Content Placeholder 3" descr="RICH soft Interlock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42" r="10766"/>
          <a:stretch/>
        </p:blipFill>
        <p:spPr>
          <a:xfrm>
            <a:off x="241530" y="1600200"/>
            <a:ext cx="3331208" cy="4525963"/>
          </a:xfrm>
        </p:spPr>
      </p:pic>
      <p:sp>
        <p:nvSpPr>
          <p:cNvPr id="5" name="TextBox 4"/>
          <p:cNvSpPr txBox="1"/>
          <p:nvPr/>
        </p:nvSpPr>
        <p:spPr>
          <a:xfrm>
            <a:off x="5210765" y="1729728"/>
            <a:ext cx="29077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Max temperature has to be less than 75 C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Reset the interlock if necessary</a:t>
            </a:r>
          </a:p>
        </p:txBody>
      </p:sp>
    </p:spTree>
    <p:extLst>
      <p:ext uri="{BB962C8B-B14F-4D97-AF65-F5344CB8AC3E}">
        <p14:creationId xmlns:p14="http://schemas.microsoft.com/office/powerpoint/2010/main" val="15228444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Temperature Map</a:t>
            </a:r>
          </a:p>
        </p:txBody>
      </p:sp>
      <p:pic>
        <p:nvPicPr>
          <p:cNvPr id="4" name="Picture 3" descr="RICH temp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938" y="1262383"/>
            <a:ext cx="5291431" cy="538139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027513" y="2106517"/>
            <a:ext cx="301332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Max temperature has</a:t>
            </a:r>
          </a:p>
          <a:p>
            <a:r>
              <a:rPr lang="en-US" dirty="0"/>
              <a:t> to be less than 75 C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Soft interlock switches off</a:t>
            </a:r>
          </a:p>
          <a:p>
            <a:r>
              <a:rPr lang="en-US" dirty="0"/>
              <a:t>The RICH HV and LV if t&gt;75C</a:t>
            </a:r>
            <a:r>
              <a:rPr lang="en-US" baseline="30000" dirty="0"/>
              <a:t>0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All tiles have to be present </a:t>
            </a:r>
          </a:p>
          <a:p>
            <a:r>
              <a:rPr lang="en-US" dirty="0"/>
              <a:t>except Tile 21 in sector 1    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1301138" y="2508692"/>
            <a:ext cx="4931858" cy="215030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33988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RICH scalers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092754" y="1994488"/>
            <a:ext cx="2820324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The plot presents the</a:t>
            </a:r>
          </a:p>
          <a:p>
            <a:r>
              <a:rPr lang="en-US" dirty="0"/>
              <a:t> average rate of the MAPMT</a:t>
            </a:r>
          </a:p>
          <a:p>
            <a:r>
              <a:rPr lang="en-US" dirty="0"/>
              <a:t> pixels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ALL MAPMTs have to</a:t>
            </a:r>
          </a:p>
          <a:p>
            <a:r>
              <a:rPr lang="en-US" dirty="0"/>
              <a:t> be present except Tile 21 </a:t>
            </a:r>
          </a:p>
          <a:p>
            <a:r>
              <a:rPr lang="en-US" dirty="0"/>
              <a:t>in sector 1    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7645E8-2D91-B14D-8A39-E2D33C6265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6659" y="2114844"/>
            <a:ext cx="3997994" cy="4473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4921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009784" y="449856"/>
            <a:ext cx="2093009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Hard Interlock</a:t>
            </a:r>
          </a:p>
          <a:p>
            <a:r>
              <a:rPr lang="en-US" dirty="0"/>
              <a:t> controls the </a:t>
            </a:r>
          </a:p>
          <a:p>
            <a:r>
              <a:rPr lang="en-US" dirty="0"/>
              <a:t>temperature</a:t>
            </a:r>
          </a:p>
          <a:p>
            <a:r>
              <a:rPr lang="en-US" dirty="0"/>
              <a:t> and humidity</a:t>
            </a:r>
          </a:p>
          <a:p>
            <a:r>
              <a:rPr lang="en-US" dirty="0"/>
              <a:t> inside the</a:t>
            </a:r>
          </a:p>
          <a:p>
            <a:r>
              <a:rPr lang="en-US" dirty="0"/>
              <a:t> RICH detector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Press this button</a:t>
            </a:r>
          </a:p>
          <a:p>
            <a:r>
              <a:rPr lang="en-US" dirty="0"/>
              <a:t>to  view the sector 1</a:t>
            </a:r>
          </a:p>
          <a:p>
            <a:r>
              <a:rPr lang="en-US" dirty="0"/>
              <a:t> panel 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Press this button</a:t>
            </a:r>
          </a:p>
          <a:p>
            <a:r>
              <a:rPr lang="en-US" dirty="0"/>
              <a:t>to  view the sector 4</a:t>
            </a:r>
          </a:p>
          <a:p>
            <a:r>
              <a:rPr lang="en-US" dirty="0"/>
              <a:t> panel 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1F3AC4-E813-3223-6CA9-78031DC393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97204" y="0"/>
            <a:ext cx="5736981" cy="6858000"/>
          </a:xfrm>
          <a:prstGeom prst="rect">
            <a:avLst/>
          </a:prstGeom>
        </p:spPr>
      </p:pic>
      <p:cxnSp>
        <p:nvCxnSpPr>
          <p:cNvPr id="7" name="Straight Arrow Connector 6"/>
          <p:cNvCxnSpPr>
            <a:cxnSpLocks/>
          </p:cNvCxnSpPr>
          <p:nvPr/>
        </p:nvCxnSpPr>
        <p:spPr>
          <a:xfrm flipH="1" flipV="1">
            <a:off x="4931596" y="1315092"/>
            <a:ext cx="1972638" cy="94522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cxnSpLocks/>
          </p:cNvCxnSpPr>
          <p:nvPr/>
        </p:nvCxnSpPr>
        <p:spPr>
          <a:xfrm flipH="1">
            <a:off x="4931596" y="3429000"/>
            <a:ext cx="2249769" cy="57481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26184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9140</TotalTime>
  <Words>340</Words>
  <Application>Microsoft Macintosh PowerPoint</Application>
  <PresentationFormat>On-screen Show (4:3)</PresentationFormat>
  <Paragraphs>60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Calibri</vt:lpstr>
      <vt:lpstr>Office Theme</vt:lpstr>
      <vt:lpstr>RICH Control Manual</vt:lpstr>
      <vt:lpstr>                                  </vt:lpstr>
      <vt:lpstr>RICH mainframe remote reboot</vt:lpstr>
      <vt:lpstr>PowerPoint Presentation</vt:lpstr>
      <vt:lpstr>RICH Overview</vt:lpstr>
      <vt:lpstr>Soft Interlock</vt:lpstr>
      <vt:lpstr>Temperature Map</vt:lpstr>
      <vt:lpstr>RICH scalers</vt:lpstr>
      <vt:lpstr>PowerPoint Presentation</vt:lpstr>
      <vt:lpstr>Electronic Volume Interlock</vt:lpstr>
      <vt:lpstr>Nitrogen Volume Interlock</vt:lpstr>
    </vt:vector>
  </TitlesOfParts>
  <Company>Jefferson Lab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RICH Control Manual</dc:title>
  <dc:creator>Valery Kubarovsky</dc:creator>
  <cp:lastModifiedBy>Valery Kubarovsky</cp:lastModifiedBy>
  <cp:revision>16</cp:revision>
  <cp:lastPrinted>2021-09-21T16:44:35Z</cp:lastPrinted>
  <dcterms:created xsi:type="dcterms:W3CDTF">2018-01-11T21:57:32Z</dcterms:created>
  <dcterms:modified xsi:type="dcterms:W3CDTF">2023-12-13T22:48:25Z</dcterms:modified>
</cp:coreProperties>
</file>